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59" r:id="rId4"/>
    <p:sldId id="260" r:id="rId5"/>
    <p:sldId id="262" r:id="rId6"/>
    <p:sldId id="264" r:id="rId7"/>
    <p:sldId id="268" r:id="rId8"/>
    <p:sldId id="269" r:id="rId9"/>
    <p:sldId id="270" r:id="rId10"/>
    <p:sldId id="272" r:id="rId11"/>
    <p:sldId id="273" r:id="rId12"/>
    <p:sldId id="271" r:id="rId13"/>
    <p:sldId id="274" r:id="rId14"/>
    <p:sldId id="275" r:id="rId15"/>
    <p:sldId id="27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6980" autoAdjust="0"/>
  </p:normalViewPr>
  <p:slideViewPr>
    <p:cSldViewPr>
      <p:cViewPr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CEA8-1CCC-4EE8-98EF-DC81B6D4D17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5158-9FC9-4280-901A-A12D12892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7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C772B0-33C7-4EDE-B313-C293562AE50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B269C0-F18C-4E4D-8AD1-1434B7F4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1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looking at the absolute numbers, one sees that, overall, the faculty has grown more than one-and-a-half times in size since 1995, with increases in all categories—tenured, tenure-track, and full- and part-time non-tenure-track. But 90% of the overall increase of 588,000 has come in the form of non-tenure-track positions. While the population of faculty members holding tenured and tenure-track positions grew a mere 9.4%, the non-tenure-track academic workforce grew 102%, more than doubling in size.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7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even while the number of tenured and tenure-track positions was growing, the portions of the academic workforce holding full-time tenured and tenure-track appointments contracted sharply in percentage terms.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tells the story numerically. In 1995, faculty members employed full-time and with tenure or on the tenure track were, just barely, the largest of the three faculty categories. Less than a decade later, the part-timers outnumbered the tenure-trackers by a third; in 2011, the part-time faculty had become 1.75 times larger than the faculty with tenured and tenure-track appointments.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one exception.</a:t>
            </a:r>
            <a:r>
              <a:rPr lang="en-US" baseline="0" dirty="0" smtClean="0"/>
              <a:t> In two-year colleges, 2011 saw the tenured and tenure-track ranks decline in absolute as well as relative terms. Positions off the tenure track, especially part-time appointments, continued to grow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not exactly. As this slide shows, drawing on data from the 2004 NSOPF (unfortunately</a:t>
            </a:r>
            <a:r>
              <a:rPr lang="en-US" baseline="0" dirty="0" smtClean="0"/>
              <a:t> the last in the</a:t>
            </a:r>
            <a:r>
              <a:rPr lang="en-US" dirty="0" smtClean="0"/>
              <a:t> NSOPF series), a doctorate is the standard degree qualification only for a tenure-track appointment in a four-year college or university. A doctorate is the highest degree held by only 30%</a:t>
            </a:r>
            <a:r>
              <a:rPr lang="en-US" baseline="0" dirty="0" smtClean="0"/>
              <a:t> of faculty members teaching off the tenure track in a four-year institution, and by a small minority of all faculty members teaching in a two-year college, whether on or off the tenure-track. Overall, l</a:t>
            </a:r>
            <a:r>
              <a:rPr lang="en-US" dirty="0"/>
              <a:t>ess than a quarter of the faculty population employed off the tenure track in degree-granting institutions holds the PhD. Most hold a master's degree. Across the disciplines, a master's degree is clearly the standard degree qualification for teaching in the first two years of college, whether those first two years occur in a two-year or a four-year institution. 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Here is the similar pattern for faculty members teaching in the humanities. Clearly, a doctorate is the standard degree qualification for holding a tenured or tenure-track position in a four-year college or university, while a master’s degree is standard for teaching off the tenure track or in a two-year college.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NSOPF:04 data suggest that, while this commonplace holds some truth for a substantial fraction of the contingent academic workforce, it severely mischaracterizes the situation for another sizeable group—especially in the humanities. According to the NSOPF, across all fields and institutions, 47% of part-time non-tenure-track faculty members had another full-time job. But in the humanities the figure was far lower—only 35%. In four-year institutions, only 28% of part-time faculty members in the humanities held another job that was a full-time job. Or, put the other way, for just over half of all part-time faculty members part-time employment (whether one part-time job or multiple part-time jobs) was their sole form of employment; and in the humanities the figure was far higher—64.9% across all institutions and 71.6% in four-year institutions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substantial</a:t>
            </a:r>
            <a:r>
              <a:rPr lang="en-US" baseline="0" dirty="0" smtClean="0"/>
              <a:t> numbers of non-tenure-track faculty members (whether full-time or part-time) hold their teaching appointments for long periods, teaching for the same department year after year. Across the humanities, social sciences, and natural sciences, NSOPF data show that close to 40% of NTT faculty members have held their current job six years or more; close to a quarter have held their current job for ten or more years. Clearly, a significant segment of the NTT academic workforce are long-term contributors to the departments where they teach, or at least something other than short-term members of these programs’ teaching corps.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9C0-F18C-4E4D-8AD1-1434B7F49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A58A-C6AA-4DCC-80CD-80EB885AAE9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C1FA-6FAD-4793-8D3E-2FA1532AB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.org/acad_work_search" TargetMode="External"/><Relationship Id="rId2" Type="http://schemas.openxmlformats.org/officeDocument/2006/relationships/hyperlink" Target="http://www.mla.org/advocacy_k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ademicworkforc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djunct.chronicle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perative.thechangingfaculty.org/" TargetMode="External"/><Relationship Id="rId2" Type="http://schemas.openxmlformats.org/officeDocument/2006/relationships/hyperlink" Target="http://www.thechangingfacult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uides.thechangingfaculty.org/" TargetMode="External"/><Relationship Id="rId4" Type="http://schemas.openxmlformats.org/officeDocument/2006/relationships/hyperlink" Target="http://path.thechangingfaculty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The Non-Tenure-Track Academic Workforce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Myths, Facts,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56537"/>
            <a:ext cx="3835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2015 by The Modern Language Association of America </a:t>
            </a:r>
          </a:p>
          <a:p>
            <a:r>
              <a:rPr lang="en-US" sz="1200" dirty="0" smtClean="0"/>
              <a:t>All rights reserved.</a:t>
            </a:r>
          </a:p>
          <a:p>
            <a:endParaRPr lang="en-US" sz="1200" dirty="0" smtClean="0"/>
          </a:p>
          <a:p>
            <a:r>
              <a:rPr lang="en-US" sz="1200" dirty="0" smtClean="0"/>
              <a:t>Rosemary G. </a:t>
            </a:r>
            <a:r>
              <a:rPr lang="en-US" sz="1200" dirty="0" err="1" smtClean="0"/>
              <a:t>Feal</a:t>
            </a:r>
            <a:endParaRPr lang="en-US" sz="1200" dirty="0" smtClean="0"/>
          </a:p>
          <a:p>
            <a:r>
              <a:rPr lang="en-US" sz="1200" dirty="0" smtClean="0"/>
              <a:t>Execdirector@mla.org	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173193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</a:t>
            </a:r>
            <a:r>
              <a:rPr lang="en-US" sz="1200" dirty="0"/>
              <a:t>sources: 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The </a:t>
            </a:r>
            <a:r>
              <a:rPr lang="en-US" sz="1200" dirty="0"/>
              <a:t>US Department of Education Fall Staff Survey (1995, 2003, and 2011)</a:t>
            </a:r>
          </a:p>
          <a:p>
            <a:endParaRPr lang="en-US" sz="1200" dirty="0" smtClean="0"/>
          </a:p>
          <a:p>
            <a:r>
              <a:rPr lang="en-US" sz="1200" dirty="0" smtClean="0"/>
              <a:t>The </a:t>
            </a:r>
            <a:r>
              <a:rPr lang="en-US" sz="1200" dirty="0"/>
              <a:t>2004 National Study of Postsecondary </a:t>
            </a:r>
            <a:r>
              <a:rPr lang="en-US" sz="1200" dirty="0" smtClean="0"/>
              <a:t>Faculty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143000"/>
          </a:xfrm>
        </p:spPr>
        <p:txBody>
          <a:bodyPr/>
          <a:lstStyle/>
          <a:p>
            <a:r>
              <a:rPr lang="en-US" dirty="0" smtClean="0"/>
              <a:t>Myth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68352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Most part-time faculty members </a:t>
            </a:r>
            <a:r>
              <a:rPr lang="en-US" dirty="0"/>
              <a:t>are either recent PhD recipients </a:t>
            </a:r>
            <a:r>
              <a:rPr lang="en-US" dirty="0" smtClean="0"/>
              <a:t>searching for permanent positions</a:t>
            </a:r>
            <a:r>
              <a:rPr lang="en-US" dirty="0"/>
              <a:t>, </a:t>
            </a:r>
            <a:r>
              <a:rPr lang="en-US" dirty="0" smtClean="0"/>
              <a:t>graduate students </a:t>
            </a:r>
            <a:r>
              <a:rPr lang="en-US" dirty="0"/>
              <a:t>gaining experience </a:t>
            </a:r>
            <a:r>
              <a:rPr lang="en-US" dirty="0" smtClean="0"/>
              <a:t>while </a:t>
            </a:r>
            <a:r>
              <a:rPr lang="en-US" dirty="0"/>
              <a:t>they complete their </a:t>
            </a:r>
            <a:r>
              <a:rPr lang="en-US" dirty="0" smtClean="0"/>
              <a:t>degrees, </a:t>
            </a:r>
            <a:r>
              <a:rPr lang="en-US" dirty="0"/>
              <a:t>or professionals with jobs outside of academia bringing their practical experience to the students in the courses they teach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181600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Part-Time Faculty Members with and without Other Part- or Full-Time Employment, by Discipline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262" y="1371600"/>
            <a:ext cx="8879476" cy="53474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Years Non-Tenure-Track Faculty Members Have Held their Current Job, by Discipline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423" y="1828800"/>
            <a:ext cx="8949582" cy="44156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Use the reports and materials collected in the MLA Academic Workforce Advocacy Kit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hlinkClick r:id="rId2"/>
              </a:rPr>
              <a:t>www.mla.org/advocacy_kit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Consult the institution-level information available at the MLA Academic Workforce Data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hlinkClick r:id="rId3"/>
              </a:rPr>
              <a:t>www.mla.org/acad_work_search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Use the reports collected by the Coalition on the Academic Workforce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hlinkClick r:id="rId4"/>
              </a:rPr>
              <a:t>www.academicworkforce.org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822" y="914400"/>
            <a:ext cx="5111750" cy="3997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art-time faculty members can add to the institution-level information about  salaries and working conditions by contributing to  the Adjunct Project, hosted by the </a:t>
            </a:r>
            <a:r>
              <a:rPr lang="en-US" i="1" dirty="0" smtClean="0"/>
              <a:t>Chronicle of Higher Education</a:t>
            </a:r>
            <a:r>
              <a:rPr lang="en-US" dirty="0" smtClean="0"/>
              <a:t>.</a:t>
            </a:r>
          </a:p>
        </p:txBody>
      </p:sp>
      <p:pic>
        <p:nvPicPr>
          <p:cNvPr id="15362" name="Picture 2" descr="Adjunct Project Carouse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6" y="1051560"/>
            <a:ext cx="33528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401" y="3738008"/>
            <a:ext cx="2576259" cy="44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adjunct.chronicle.com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Delphi Project on the Changing Faculty and Student </a:t>
            </a:r>
            <a:r>
              <a:rPr lang="en-US" sz="4000" dirty="0" smtClean="0"/>
              <a:t>Success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Project Web 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hlinkClick r:id="rId2"/>
              </a:rPr>
              <a:t>www.thechangingfaculty.org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i="1" dirty="0" smtClean="0"/>
              <a:t>The Imperative for Change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hlinkClick r:id="rId3"/>
              </a:rPr>
              <a:t>imperative.thechangingfaculty.org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 smtClean="0"/>
              <a:t>The Path to Change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hlinkClick r:id="rId4"/>
              </a:rPr>
              <a:t>path.thechangingfaculty.org</a:t>
            </a:r>
            <a:r>
              <a:rPr lang="en-US" sz="2800" dirty="0" smtClean="0"/>
              <a:t>/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Campus and departmental guides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hlinkClick r:id="rId5"/>
              </a:rPr>
              <a:t>guides.thechangingfaculty.org</a:t>
            </a:r>
            <a:r>
              <a:rPr lang="en-US" sz="2800" dirty="0"/>
              <a:t>/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Myth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91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Most professors in colleges and universities in the United States are in tenured or tenure-track positions.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95800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Number of Faculty Members, by Tenure Status and Employment Status, 1995, 2003, 2011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6" y="1388031"/>
            <a:ext cx="8432641" cy="533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Percentage of Faculty Members, by Tenure Status and Employment Status, 1995, 2003, 2011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6" y="1353344"/>
            <a:ext cx="8432641" cy="53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92551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Number of Faculty Members in Full-Time Non-Tenure-Track Positions, Full-Time Tenured and Tenure-Track Positions, and Part-Time Positions, 1995, 2003, 2011</a:t>
            </a:r>
            <a:endParaRPr lang="en-US" sz="180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1144980"/>
            <a:ext cx="8910735" cy="557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92551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Number of Faculty Members in Full-Time Non-Tenure-Track Positions, Full-Time Tenured and Tenure-Track Positions, and Part-Time Positions, 1995, 2003, 2011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Two-Year Institutions</a:t>
            </a:r>
            <a:endParaRPr lang="en-US" sz="18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6" y="1295400"/>
            <a:ext cx="8432641" cy="527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143000"/>
          </a:xfrm>
        </p:spPr>
        <p:txBody>
          <a:bodyPr/>
          <a:lstStyle/>
          <a:p>
            <a:r>
              <a:rPr lang="en-US" dirty="0" smtClean="0"/>
              <a:t>Myth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8" y="1600200"/>
            <a:ext cx="82296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Academic institutions generally provide students with professors who hold the highest degrees in their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95800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Highest Degree Held by Faculty Members Teaching on and off the Tenure-Track, by Type of Institution</a:t>
            </a:r>
            <a:br>
              <a:rPr lang="en-US" sz="2800" dirty="0" smtClean="0"/>
            </a:br>
            <a:r>
              <a:rPr lang="en-US" sz="2800" dirty="0" smtClean="0"/>
              <a:t>All Fields of Study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625" y="1614527"/>
            <a:ext cx="7812775" cy="471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8816" y="6334166"/>
            <a:ext cx="2141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Four-Year Institutions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0795" y="6324600"/>
            <a:ext cx="2141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Two-Year Institutions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607"/>
            <a:ext cx="8229600" cy="98013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Highest Degree Held by Humanities Faculty Members Teaching on and off the Tenure-Track, by Type of Institution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8816" y="6334166"/>
            <a:ext cx="2141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Four-Year Institutions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0795" y="6324600"/>
            <a:ext cx="2141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Two-Year Institutions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230" y="1405134"/>
            <a:ext cx="8093314" cy="48883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C1FA-6FAD-4793-8D3E-2FA1532AB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1087</Words>
  <Application>Microsoft Office PowerPoint</Application>
  <PresentationFormat>On-screen Show (4:3)</PresentationFormat>
  <Paragraphs>89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Non-Tenure-Track Academic Workforce</vt:lpstr>
      <vt:lpstr>Myth #1</vt:lpstr>
      <vt:lpstr>Number of Faculty Members, by Tenure Status and Employment Status, 1995, 2003, 2011</vt:lpstr>
      <vt:lpstr>Percentage of Faculty Members, by Tenure Status and Employment Status, 1995, 2003, 2011</vt:lpstr>
      <vt:lpstr>Number of Faculty Members in Full-Time Non-Tenure-Track Positions, Full-Time Tenured and Tenure-Track Positions, and Part-Time Positions, 1995, 2003, 2011</vt:lpstr>
      <vt:lpstr>Number of Faculty Members in Full-Time Non-Tenure-Track Positions, Full-Time Tenured and Tenure-Track Positions, and Part-Time Positions, 1995, 2003, 2011 Two-Year Institutions</vt:lpstr>
      <vt:lpstr>Myth #2</vt:lpstr>
      <vt:lpstr>Highest Degree Held by Faculty Members Teaching on and off the Tenure-Track, by Type of Institution All Fields of Study</vt:lpstr>
      <vt:lpstr>Highest Degree Held by Humanities Faculty Members Teaching on and off the Tenure-Track, by Type of Institution</vt:lpstr>
      <vt:lpstr>Myth #3</vt:lpstr>
      <vt:lpstr>Part-Time Faculty Members with and without Other Part- or Full-Time Employment, by Discipline</vt:lpstr>
      <vt:lpstr>Years Non-Tenure-Track Faculty Members Have Held their Current Job, by Discipline</vt:lpstr>
      <vt:lpstr>Resources</vt:lpstr>
      <vt:lpstr>PowerPoint Presentation</vt:lpstr>
      <vt:lpstr>The Delphi Project on the Changing Faculty and Student 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Non-Tenure-Track Academic Workforce</dc:title>
  <dc:creator>David Laurence</dc:creator>
  <cp:lastModifiedBy>Windows User</cp:lastModifiedBy>
  <cp:revision>98</cp:revision>
  <cp:lastPrinted>2015-01-05T19:02:02Z</cp:lastPrinted>
  <dcterms:created xsi:type="dcterms:W3CDTF">2013-03-11T21:16:11Z</dcterms:created>
  <dcterms:modified xsi:type="dcterms:W3CDTF">2015-01-05T19:45:52Z</dcterms:modified>
</cp:coreProperties>
</file>